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37" r:id="rId3"/>
    <p:sldId id="368" r:id="rId4"/>
    <p:sldId id="364" r:id="rId5"/>
    <p:sldId id="365" r:id="rId6"/>
    <p:sldId id="372" r:id="rId7"/>
    <p:sldId id="369" r:id="rId8"/>
    <p:sldId id="302" r:id="rId9"/>
    <p:sldId id="343" r:id="rId10"/>
    <p:sldId id="344" r:id="rId11"/>
    <p:sldId id="303" r:id="rId12"/>
    <p:sldId id="351" r:id="rId13"/>
    <p:sldId id="352" r:id="rId14"/>
    <p:sldId id="345" r:id="rId15"/>
    <p:sldId id="346" r:id="rId16"/>
    <p:sldId id="304" r:id="rId17"/>
    <p:sldId id="356" r:id="rId18"/>
    <p:sldId id="358" r:id="rId19"/>
    <p:sldId id="359" r:id="rId20"/>
    <p:sldId id="360" r:id="rId21"/>
    <p:sldId id="341" r:id="rId22"/>
    <p:sldId id="342" r:id="rId23"/>
    <p:sldId id="305" r:id="rId24"/>
    <p:sldId id="339" r:id="rId25"/>
    <p:sldId id="340" r:id="rId26"/>
    <p:sldId id="347" r:id="rId27"/>
    <p:sldId id="353" r:id="rId28"/>
    <p:sldId id="348" r:id="rId29"/>
    <p:sldId id="354" r:id="rId30"/>
    <p:sldId id="350" r:id="rId31"/>
    <p:sldId id="355" r:id="rId32"/>
    <p:sldId id="282" r:id="rId33"/>
    <p:sldId id="362" r:id="rId34"/>
    <p:sldId id="363" r:id="rId35"/>
    <p:sldId id="371" r:id="rId36"/>
    <p:sldId id="373" r:id="rId37"/>
    <p:sldId id="374" r:id="rId38"/>
    <p:sldId id="375" r:id="rId39"/>
    <p:sldId id="283" r:id="rId40"/>
    <p:sldId id="310" r:id="rId41"/>
    <p:sldId id="380" r:id="rId42"/>
    <p:sldId id="381" r:id="rId43"/>
    <p:sldId id="376" r:id="rId44"/>
    <p:sldId id="377" r:id="rId45"/>
    <p:sldId id="378" r:id="rId46"/>
    <p:sldId id="379" r:id="rId47"/>
    <p:sldId id="338" r:id="rId48"/>
    <p:sldId id="314" r:id="rId49"/>
    <p:sldId id="284" r:id="rId50"/>
    <p:sldId id="315" r:id="rId51"/>
    <p:sldId id="316" r:id="rId52"/>
    <p:sldId id="317" r:id="rId53"/>
    <p:sldId id="318" r:id="rId54"/>
    <p:sldId id="319" r:id="rId55"/>
    <p:sldId id="321" r:id="rId56"/>
    <p:sldId id="291" r:id="rId57"/>
    <p:sldId id="285" r:id="rId58"/>
    <p:sldId id="322" r:id="rId59"/>
    <p:sldId id="324" r:id="rId60"/>
    <p:sldId id="325" r:id="rId61"/>
    <p:sldId id="323" r:id="rId62"/>
    <p:sldId id="326" r:id="rId63"/>
    <p:sldId id="327" r:id="rId64"/>
    <p:sldId id="328" r:id="rId65"/>
    <p:sldId id="331" r:id="rId66"/>
    <p:sldId id="330" r:id="rId67"/>
    <p:sldId id="336" r:id="rId68"/>
    <p:sldId id="289" r:id="rId69"/>
    <p:sldId id="290" r:id="rId70"/>
    <p:sldId id="30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613"/>
  </p:normalViewPr>
  <p:slideViewPr>
    <p:cSldViewPr>
      <p:cViewPr varScale="1">
        <p:scale>
          <a:sx n="112" d="100"/>
          <a:sy n="112" d="100"/>
        </p:scale>
        <p:origin x="200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allen/Documents/SCED/White%20Papers/2020v2015CascadiaPro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6798789576622"/>
          <c:y val="0.0242877084579281"/>
          <c:w val="0.782288458602432"/>
          <c:h val="0.918386533569616"/>
        </c:manualLayout>
      </c:layout>
      <c:scatterChart>
        <c:scatterStyle val="smoothMarker"/>
        <c:varyColors val="0"/>
        <c:ser>
          <c:idx val="0"/>
          <c:order val="0"/>
          <c:tx>
            <c:v>2020 Sa0.2</c:v>
          </c:tx>
          <c:xVal>
            <c:numRef>
              <c:f>'2020 v 2015 Cascadia profile'!$A$31:$A$50</c:f>
              <c:numCache>
                <c:formatCode>General</c:formatCode>
                <c:ptCount val="20"/>
                <c:pt idx="0">
                  <c:v>1.0</c:v>
                </c:pt>
                <c:pt idx="1">
                  <c:v>8.0</c:v>
                </c:pt>
                <c:pt idx="2">
                  <c:v>53.7</c:v>
                </c:pt>
                <c:pt idx="3">
                  <c:v>76.0</c:v>
                </c:pt>
                <c:pt idx="4">
                  <c:v>107.3</c:v>
                </c:pt>
                <c:pt idx="5">
                  <c:v>140.0</c:v>
                </c:pt>
                <c:pt idx="6">
                  <c:v>160.6</c:v>
                </c:pt>
                <c:pt idx="7">
                  <c:v>213.8</c:v>
                </c:pt>
                <c:pt idx="8">
                  <c:v>267.6</c:v>
                </c:pt>
                <c:pt idx="9">
                  <c:v>321.2</c:v>
                </c:pt>
                <c:pt idx="10">
                  <c:v>374.5</c:v>
                </c:pt>
                <c:pt idx="11">
                  <c:v>399.0</c:v>
                </c:pt>
                <c:pt idx="12">
                  <c:v>427.7</c:v>
                </c:pt>
                <c:pt idx="13">
                  <c:v>480.7</c:v>
                </c:pt>
                <c:pt idx="14">
                  <c:v>534.1</c:v>
                </c:pt>
                <c:pt idx="15">
                  <c:v>587.4</c:v>
                </c:pt>
                <c:pt idx="16">
                  <c:v>640.5</c:v>
                </c:pt>
                <c:pt idx="17">
                  <c:v>693.4</c:v>
                </c:pt>
                <c:pt idx="18">
                  <c:v>746.1</c:v>
                </c:pt>
                <c:pt idx="19">
                  <c:v>798.6</c:v>
                </c:pt>
              </c:numCache>
            </c:numRef>
          </c:xVal>
          <c:yVal>
            <c:numRef>
              <c:f>'2020 v 2015 Cascadia profile'!$C$31:$C$50</c:f>
              <c:numCache>
                <c:formatCode>General</c:formatCode>
                <c:ptCount val="20"/>
                <c:pt idx="0">
                  <c:v>1.5732</c:v>
                </c:pt>
                <c:pt idx="1">
                  <c:v>1.5206</c:v>
                </c:pt>
                <c:pt idx="2">
                  <c:v>0.965</c:v>
                </c:pt>
                <c:pt idx="3">
                  <c:v>0.787</c:v>
                </c:pt>
                <c:pt idx="4">
                  <c:v>0.479</c:v>
                </c:pt>
                <c:pt idx="5">
                  <c:v>0.3286</c:v>
                </c:pt>
                <c:pt idx="6">
                  <c:v>0.2693</c:v>
                </c:pt>
                <c:pt idx="7">
                  <c:v>0.1653</c:v>
                </c:pt>
                <c:pt idx="8">
                  <c:v>0.1059</c:v>
                </c:pt>
                <c:pt idx="9">
                  <c:v>0.07</c:v>
                </c:pt>
                <c:pt idx="10">
                  <c:v>0.0456</c:v>
                </c:pt>
                <c:pt idx="11">
                  <c:v>0.0389</c:v>
                </c:pt>
                <c:pt idx="12">
                  <c:v>0.0312</c:v>
                </c:pt>
                <c:pt idx="13">
                  <c:v>0.0218</c:v>
                </c:pt>
                <c:pt idx="14">
                  <c:v>0.0153</c:v>
                </c:pt>
                <c:pt idx="15">
                  <c:v>0.0108</c:v>
                </c:pt>
                <c:pt idx="16">
                  <c:v>0.0069</c:v>
                </c:pt>
                <c:pt idx="17">
                  <c:v>0.0048</c:v>
                </c:pt>
                <c:pt idx="18">
                  <c:v>0.0037</c:v>
                </c:pt>
                <c:pt idx="19">
                  <c:v>0.0024</c:v>
                </c:pt>
              </c:numCache>
            </c:numRef>
          </c:yVal>
          <c:smooth val="1"/>
        </c:ser>
        <c:ser>
          <c:idx val="1"/>
          <c:order val="1"/>
          <c:tx>
            <c:v>2015 Sa0.2</c:v>
          </c:tx>
          <c:xVal>
            <c:numRef>
              <c:f>'2020 v 2015 Cascadia profile'!$A$8:$A$27</c:f>
              <c:numCache>
                <c:formatCode>General</c:formatCode>
                <c:ptCount val="20"/>
                <c:pt idx="0">
                  <c:v>1.0</c:v>
                </c:pt>
                <c:pt idx="1">
                  <c:v>8.0</c:v>
                </c:pt>
                <c:pt idx="2">
                  <c:v>53.7</c:v>
                </c:pt>
                <c:pt idx="3">
                  <c:v>76.0</c:v>
                </c:pt>
                <c:pt idx="4">
                  <c:v>107.3</c:v>
                </c:pt>
                <c:pt idx="5">
                  <c:v>140.0</c:v>
                </c:pt>
                <c:pt idx="6">
                  <c:v>160.6</c:v>
                </c:pt>
                <c:pt idx="7">
                  <c:v>213.8</c:v>
                </c:pt>
                <c:pt idx="8">
                  <c:v>267.6</c:v>
                </c:pt>
                <c:pt idx="9">
                  <c:v>321.2</c:v>
                </c:pt>
                <c:pt idx="10">
                  <c:v>374.5</c:v>
                </c:pt>
                <c:pt idx="11">
                  <c:v>399.0</c:v>
                </c:pt>
                <c:pt idx="12">
                  <c:v>427.7</c:v>
                </c:pt>
                <c:pt idx="13">
                  <c:v>480.7</c:v>
                </c:pt>
                <c:pt idx="14">
                  <c:v>534.1</c:v>
                </c:pt>
                <c:pt idx="15">
                  <c:v>587.4</c:v>
                </c:pt>
                <c:pt idx="16">
                  <c:v>640.5</c:v>
                </c:pt>
                <c:pt idx="17">
                  <c:v>693.4</c:v>
                </c:pt>
                <c:pt idx="18">
                  <c:v>746.1</c:v>
                </c:pt>
                <c:pt idx="19">
                  <c:v>798.6</c:v>
                </c:pt>
              </c:numCache>
            </c:numRef>
          </c:xVal>
          <c:yVal>
            <c:numRef>
              <c:f>'2020 v 2015 Cascadia profile'!$C$8:$C$27</c:f>
              <c:numCache>
                <c:formatCode>General</c:formatCode>
                <c:ptCount val="20"/>
                <c:pt idx="0">
                  <c:v>1.4642</c:v>
                </c:pt>
                <c:pt idx="1">
                  <c:v>1.4186</c:v>
                </c:pt>
                <c:pt idx="2">
                  <c:v>0.891</c:v>
                </c:pt>
                <c:pt idx="3">
                  <c:v>0.7289</c:v>
                </c:pt>
                <c:pt idx="4">
                  <c:v>0.4465</c:v>
                </c:pt>
                <c:pt idx="5">
                  <c:v>0.3066</c:v>
                </c:pt>
                <c:pt idx="6">
                  <c:v>0.2494</c:v>
                </c:pt>
                <c:pt idx="7">
                  <c:v>0.1518</c:v>
                </c:pt>
                <c:pt idx="8">
                  <c:v>0.0968</c:v>
                </c:pt>
                <c:pt idx="9">
                  <c:v>0.0639</c:v>
                </c:pt>
                <c:pt idx="10">
                  <c:v>0.0418</c:v>
                </c:pt>
                <c:pt idx="11">
                  <c:v>0.0354</c:v>
                </c:pt>
                <c:pt idx="12">
                  <c:v>0.0284</c:v>
                </c:pt>
                <c:pt idx="13">
                  <c:v>0.0199</c:v>
                </c:pt>
                <c:pt idx="14">
                  <c:v>0.0141</c:v>
                </c:pt>
                <c:pt idx="15">
                  <c:v>0.0097</c:v>
                </c:pt>
                <c:pt idx="16">
                  <c:v>0.0062</c:v>
                </c:pt>
                <c:pt idx="17">
                  <c:v>0.0044</c:v>
                </c:pt>
                <c:pt idx="18">
                  <c:v>0.0034</c:v>
                </c:pt>
                <c:pt idx="19">
                  <c:v>0.0021</c:v>
                </c:pt>
              </c:numCache>
            </c:numRef>
          </c:yVal>
          <c:smooth val="1"/>
        </c:ser>
        <c:ser>
          <c:idx val="2"/>
          <c:order val="2"/>
          <c:tx>
            <c:v>2020 Sa2.0</c:v>
          </c:tx>
          <c:xVal>
            <c:numRef>
              <c:f>'2020 v 2015 Cascadia profile'!$A$31:$A$50</c:f>
              <c:numCache>
                <c:formatCode>General</c:formatCode>
                <c:ptCount val="20"/>
                <c:pt idx="0">
                  <c:v>1.0</c:v>
                </c:pt>
                <c:pt idx="1">
                  <c:v>8.0</c:v>
                </c:pt>
                <c:pt idx="2">
                  <c:v>53.7</c:v>
                </c:pt>
                <c:pt idx="3">
                  <c:v>76.0</c:v>
                </c:pt>
                <c:pt idx="4">
                  <c:v>107.3</c:v>
                </c:pt>
                <c:pt idx="5">
                  <c:v>140.0</c:v>
                </c:pt>
                <c:pt idx="6">
                  <c:v>160.6</c:v>
                </c:pt>
                <c:pt idx="7">
                  <c:v>213.8</c:v>
                </c:pt>
                <c:pt idx="8">
                  <c:v>267.6</c:v>
                </c:pt>
                <c:pt idx="9">
                  <c:v>321.2</c:v>
                </c:pt>
                <c:pt idx="10">
                  <c:v>374.5</c:v>
                </c:pt>
                <c:pt idx="11">
                  <c:v>399.0</c:v>
                </c:pt>
                <c:pt idx="12">
                  <c:v>427.7</c:v>
                </c:pt>
                <c:pt idx="13">
                  <c:v>480.7</c:v>
                </c:pt>
                <c:pt idx="14">
                  <c:v>534.1</c:v>
                </c:pt>
                <c:pt idx="15">
                  <c:v>587.4</c:v>
                </c:pt>
                <c:pt idx="16">
                  <c:v>640.5</c:v>
                </c:pt>
                <c:pt idx="17">
                  <c:v>693.4</c:v>
                </c:pt>
                <c:pt idx="18">
                  <c:v>746.1</c:v>
                </c:pt>
                <c:pt idx="19">
                  <c:v>798.6</c:v>
                </c:pt>
              </c:numCache>
            </c:numRef>
          </c:xVal>
          <c:yVal>
            <c:numRef>
              <c:f>'2020 v 2015 Cascadia profile'!$E$31:$E$50</c:f>
              <c:numCache>
                <c:formatCode>General</c:formatCode>
                <c:ptCount val="20"/>
                <c:pt idx="0">
                  <c:v>0.5858</c:v>
                </c:pt>
                <c:pt idx="1">
                  <c:v>0.5712</c:v>
                </c:pt>
                <c:pt idx="2">
                  <c:v>0.4268</c:v>
                </c:pt>
                <c:pt idx="3">
                  <c:v>0.3695</c:v>
                </c:pt>
                <c:pt idx="4">
                  <c:v>0.2715</c:v>
                </c:pt>
                <c:pt idx="5">
                  <c:v>0.2131</c:v>
                </c:pt>
                <c:pt idx="6">
                  <c:v>0.1882</c:v>
                </c:pt>
                <c:pt idx="7">
                  <c:v>0.1392</c:v>
                </c:pt>
                <c:pt idx="8">
                  <c:v>0.1057</c:v>
                </c:pt>
                <c:pt idx="9">
                  <c:v>0.0816</c:v>
                </c:pt>
                <c:pt idx="10">
                  <c:v>0.0627</c:v>
                </c:pt>
                <c:pt idx="11">
                  <c:v>0.0565</c:v>
                </c:pt>
                <c:pt idx="12">
                  <c:v>0.0486</c:v>
                </c:pt>
                <c:pt idx="13">
                  <c:v>0.0389</c:v>
                </c:pt>
                <c:pt idx="14">
                  <c:v>0.0312</c:v>
                </c:pt>
                <c:pt idx="15">
                  <c:v>0.025</c:v>
                </c:pt>
                <c:pt idx="16">
                  <c:v>0.0202</c:v>
                </c:pt>
                <c:pt idx="17">
                  <c:v>0.0163</c:v>
                </c:pt>
                <c:pt idx="18">
                  <c:v>0.0134</c:v>
                </c:pt>
                <c:pt idx="19">
                  <c:v>0.0091</c:v>
                </c:pt>
              </c:numCache>
            </c:numRef>
          </c:yVal>
          <c:smooth val="1"/>
        </c:ser>
        <c:ser>
          <c:idx val="3"/>
          <c:order val="3"/>
          <c:tx>
            <c:v>2015 Sa2.0</c:v>
          </c:tx>
          <c:xVal>
            <c:numRef>
              <c:f>'2020 v 2015 Cascadia profile'!$A$8:$A$27</c:f>
              <c:numCache>
                <c:formatCode>General</c:formatCode>
                <c:ptCount val="20"/>
                <c:pt idx="0">
                  <c:v>1.0</c:v>
                </c:pt>
                <c:pt idx="1">
                  <c:v>8.0</c:v>
                </c:pt>
                <c:pt idx="2">
                  <c:v>53.7</c:v>
                </c:pt>
                <c:pt idx="3">
                  <c:v>76.0</c:v>
                </c:pt>
                <c:pt idx="4">
                  <c:v>107.3</c:v>
                </c:pt>
                <c:pt idx="5">
                  <c:v>140.0</c:v>
                </c:pt>
                <c:pt idx="6">
                  <c:v>160.6</c:v>
                </c:pt>
                <c:pt idx="7">
                  <c:v>213.8</c:v>
                </c:pt>
                <c:pt idx="8">
                  <c:v>267.6</c:v>
                </c:pt>
                <c:pt idx="9">
                  <c:v>321.2</c:v>
                </c:pt>
                <c:pt idx="10">
                  <c:v>374.5</c:v>
                </c:pt>
                <c:pt idx="11">
                  <c:v>399.0</c:v>
                </c:pt>
                <c:pt idx="12">
                  <c:v>427.7</c:v>
                </c:pt>
                <c:pt idx="13">
                  <c:v>480.7</c:v>
                </c:pt>
                <c:pt idx="14">
                  <c:v>534.1</c:v>
                </c:pt>
                <c:pt idx="15">
                  <c:v>587.4</c:v>
                </c:pt>
                <c:pt idx="16">
                  <c:v>640.5</c:v>
                </c:pt>
                <c:pt idx="17">
                  <c:v>693.4</c:v>
                </c:pt>
                <c:pt idx="18">
                  <c:v>746.1</c:v>
                </c:pt>
                <c:pt idx="19">
                  <c:v>798.6</c:v>
                </c:pt>
              </c:numCache>
            </c:numRef>
          </c:xVal>
          <c:yVal>
            <c:numRef>
              <c:f>'2020 v 2015 Cascadia profile'!$E$8:$E$27</c:f>
              <c:numCache>
                <c:formatCode>General</c:formatCode>
                <c:ptCount val="20"/>
                <c:pt idx="0">
                  <c:v>0.5382</c:v>
                </c:pt>
                <c:pt idx="1">
                  <c:v>0.5257</c:v>
                </c:pt>
                <c:pt idx="2">
                  <c:v>0.3912</c:v>
                </c:pt>
                <c:pt idx="3">
                  <c:v>0.3415</c:v>
                </c:pt>
                <c:pt idx="4">
                  <c:v>0.2511</c:v>
                </c:pt>
                <c:pt idx="5">
                  <c:v>0.1961</c:v>
                </c:pt>
                <c:pt idx="6">
                  <c:v>0.1734</c:v>
                </c:pt>
                <c:pt idx="7">
                  <c:v>0.1267</c:v>
                </c:pt>
                <c:pt idx="8">
                  <c:v>0.0963</c:v>
                </c:pt>
                <c:pt idx="9">
                  <c:v>0.0745</c:v>
                </c:pt>
                <c:pt idx="10">
                  <c:v>0.0567</c:v>
                </c:pt>
                <c:pt idx="11">
                  <c:v>0.0511</c:v>
                </c:pt>
                <c:pt idx="12">
                  <c:v>0.0445</c:v>
                </c:pt>
                <c:pt idx="13">
                  <c:v>0.0353</c:v>
                </c:pt>
                <c:pt idx="14">
                  <c:v>0.0283</c:v>
                </c:pt>
                <c:pt idx="15">
                  <c:v>0.0227</c:v>
                </c:pt>
                <c:pt idx="16">
                  <c:v>0.0185</c:v>
                </c:pt>
                <c:pt idx="17">
                  <c:v>0.0149</c:v>
                </c:pt>
                <c:pt idx="18">
                  <c:v>0.0121</c:v>
                </c:pt>
                <c:pt idx="19">
                  <c:v>0.0077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392176"/>
        <c:axId val="1030538192"/>
      </c:scatterChart>
      <c:valAx>
        <c:axId val="1025392176"/>
        <c:scaling>
          <c:orientation val="minMax"/>
          <c:max val="80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(km)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538192"/>
        <c:crossesAt val="0.001"/>
        <c:crossBetween val="midCat"/>
        <c:majorUnit val="100.0"/>
      </c:valAx>
      <c:valAx>
        <c:axId val="1030538192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53921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734208223972"/>
          <c:y val="0.733719012166201"/>
          <c:w val="0.227116314408067"/>
          <c:h val="0.2021663757354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5C805-8411-3F47-B39A-6CFA3EAFB585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007C8-A4BF-AF4C-9788-A1E212353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5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eviallen/2020_gsc_nshm/blob/master/sources/area_sources/2020_H_model/full_catalogue/2020_H_model_MFD.full.MERGE.pdf" TargetMode="External"/><Relationship Id="rId3" Type="http://schemas.openxmlformats.org/officeDocument/2006/relationships/hyperlink" Target="https://github.com/treviallen/2020_gsc_nshm/blob/master/sources/area_sources/2020_H_model/declustered/2020_H_model_MFD.decl.MERGE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Seismicity TG Report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TG Activities as of </a:t>
            </a:r>
            <a:r>
              <a:rPr lang="en-US" dirty="0" smtClean="0"/>
              <a:t>August 2017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283"/>
            <a:ext cx="9144000" cy="48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359"/>
            <a:ext cx="9144000" cy="38462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Declustering</a:t>
            </a:r>
            <a:r>
              <a:rPr lang="en-US" dirty="0" smtClean="0"/>
              <a:t>: Western Arctic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" y="1538628"/>
            <a:ext cx="9144000" cy="4789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372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628"/>
            <a:ext cx="9144000" cy="4789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789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831"/>
            <a:ext cx="9144000" cy="549896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Declustering</a:t>
            </a:r>
            <a:r>
              <a:rPr lang="en-US" dirty="0" smtClean="0"/>
              <a:t>: Rocky </a:t>
            </a:r>
            <a:r>
              <a:rPr lang="en-US" dirty="0" err="1" smtClean="0"/>
              <a:t>Mtns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5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07" y="274638"/>
            <a:ext cx="8582186" cy="1143000"/>
          </a:xfrm>
        </p:spPr>
        <p:txBody>
          <a:bodyPr>
            <a:normAutofit fontScale="90000"/>
          </a:bodyPr>
          <a:lstStyle/>
          <a:p>
            <a:r>
              <a:rPr lang="en-US"/>
              <a:t>Updated Hazard Calculations for SW BC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7" y="2286000"/>
            <a:ext cx="858218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15"/>
            <a:ext cx="9144000" cy="36687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Declustering</a:t>
            </a:r>
            <a:r>
              <a:rPr lang="en-US" dirty="0" smtClean="0"/>
              <a:t>: Eastern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680" y="1828800"/>
            <a:ext cx="1417320" cy="91440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9600" y="152400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84613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is a bug in my plotting, not my consideration of completeness!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267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3" y="0"/>
            <a:ext cx="82975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292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Non-</a:t>
            </a:r>
            <a:r>
              <a:rPr lang="en-US" sz="3600" dirty="0" err="1" smtClean="0">
                <a:solidFill>
                  <a:srgbClr val="FF0000"/>
                </a:solidFill>
              </a:rPr>
              <a:t>declustered</a:t>
            </a:r>
            <a:r>
              <a:rPr lang="en-US" sz="3600" dirty="0" smtClean="0">
                <a:solidFill>
                  <a:srgbClr val="FF0000"/>
                </a:solidFill>
              </a:rPr>
              <a:t/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b-value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3" y="0"/>
            <a:ext cx="82975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292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Declustered</a:t>
            </a:r>
            <a:r>
              <a:rPr lang="en-US" sz="3600" dirty="0" smtClean="0">
                <a:solidFill>
                  <a:srgbClr val="FF0000"/>
                </a:solidFill>
              </a:rPr>
              <a:t/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b-value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" y="0"/>
            <a:ext cx="82528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530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Rates of </a:t>
            </a:r>
            <a:r>
              <a:rPr lang="en-US" sz="3600" i="1" dirty="0" smtClean="0">
                <a:solidFill>
                  <a:srgbClr val="FF0000"/>
                </a:solidFill>
              </a:rPr>
              <a:t>M</a:t>
            </a:r>
            <a:r>
              <a:rPr lang="en-US" sz="3600" i="1" baseline="-25000" dirty="0" smtClean="0">
                <a:solidFill>
                  <a:srgbClr val="FF0000"/>
                </a:solidFill>
              </a:rPr>
              <a:t>W</a:t>
            </a:r>
            <a:r>
              <a:rPr lang="en-US" sz="3600" dirty="0" smtClean="0">
                <a:solidFill>
                  <a:srgbClr val="FF0000"/>
                </a:solidFill>
              </a:rPr>
              <a:t> 5.0 (Non-</a:t>
            </a:r>
            <a:r>
              <a:rPr lang="en-US" sz="3600" dirty="0" err="1" smtClean="0">
                <a:solidFill>
                  <a:srgbClr val="FF0000"/>
                </a:solidFill>
              </a:rPr>
              <a:t>declusterd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" y="0"/>
            <a:ext cx="82528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530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Rates of </a:t>
            </a:r>
            <a:r>
              <a:rPr lang="en-US" sz="3600" i="1" dirty="0" smtClean="0">
                <a:solidFill>
                  <a:srgbClr val="FF0000"/>
                </a:solidFill>
              </a:rPr>
              <a:t>M</a:t>
            </a:r>
            <a:r>
              <a:rPr lang="en-US" sz="3600" i="1" baseline="-25000" dirty="0" smtClean="0">
                <a:solidFill>
                  <a:srgbClr val="FF0000"/>
                </a:solidFill>
              </a:rPr>
              <a:t>W</a:t>
            </a:r>
            <a:r>
              <a:rPr lang="en-US" sz="3600" dirty="0" smtClean="0">
                <a:solidFill>
                  <a:srgbClr val="FF0000"/>
                </a:solidFill>
              </a:rPr>
              <a:t> 5.0 (</a:t>
            </a:r>
            <a:r>
              <a:rPr lang="en-US" sz="3600" dirty="0" err="1" smtClean="0">
                <a:solidFill>
                  <a:srgbClr val="FF0000"/>
                </a:solidFill>
              </a:rPr>
              <a:t>Declusterd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5.2.1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Update catalogue to at least end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" y="0"/>
            <a:ext cx="82528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530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Rates of </a:t>
            </a:r>
            <a:r>
              <a:rPr lang="en-US" sz="3600" i="1" smtClean="0">
                <a:solidFill>
                  <a:srgbClr val="FF0000"/>
                </a:solidFill>
              </a:rPr>
              <a:t>M</a:t>
            </a:r>
            <a:r>
              <a:rPr lang="en-US" sz="3600" i="1" baseline="-25000" smtClean="0">
                <a:solidFill>
                  <a:srgbClr val="FF0000"/>
                </a:solidFill>
              </a:rPr>
              <a:t>W</a:t>
            </a:r>
            <a:r>
              <a:rPr lang="en-US" sz="3600" smtClean="0">
                <a:solidFill>
                  <a:srgbClr val="FF0000"/>
                </a:solidFill>
              </a:rPr>
              <a:t> 6.0 </a:t>
            </a:r>
            <a:r>
              <a:rPr lang="en-US" sz="3600" dirty="0" smtClean="0">
                <a:solidFill>
                  <a:srgbClr val="FF0000"/>
                </a:solidFill>
              </a:rPr>
              <a:t>(Non-</a:t>
            </a:r>
            <a:r>
              <a:rPr lang="en-US" sz="3600" dirty="0" err="1" smtClean="0">
                <a:solidFill>
                  <a:srgbClr val="FF0000"/>
                </a:solidFill>
              </a:rPr>
              <a:t>declusterd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" y="0"/>
            <a:ext cx="82528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530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Rates of </a:t>
            </a:r>
            <a:r>
              <a:rPr lang="en-US" sz="3600" i="1" dirty="0" smtClean="0">
                <a:solidFill>
                  <a:srgbClr val="FF0000"/>
                </a:solidFill>
              </a:rPr>
              <a:t>M</a:t>
            </a:r>
            <a:r>
              <a:rPr lang="en-US" sz="3600" i="1" baseline="-25000" dirty="0" smtClean="0">
                <a:solidFill>
                  <a:srgbClr val="FF0000"/>
                </a:solidFill>
              </a:rPr>
              <a:t>W</a:t>
            </a:r>
            <a:r>
              <a:rPr lang="en-US" sz="3600" dirty="0" smtClean="0">
                <a:solidFill>
                  <a:srgbClr val="FF0000"/>
                </a:solidFill>
              </a:rPr>
              <a:t> 6.0 (</a:t>
            </a:r>
            <a:r>
              <a:rPr lang="en-US" sz="3600" dirty="0" err="1" smtClean="0">
                <a:solidFill>
                  <a:srgbClr val="FF0000"/>
                </a:solidFill>
              </a:rPr>
              <a:t>Declusterd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5.3.1: Seismic </a:t>
            </a:r>
            <a:r>
              <a:rPr lang="en-US" dirty="0" smtClean="0">
                <a:solidFill>
                  <a:srgbClr val="FF0000"/>
                </a:solidFill>
              </a:rPr>
              <a:t>Source Model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069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Alternative source model in the West: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smoothed seismicity, BC </a:t>
            </a:r>
            <a:r>
              <a:rPr lang="en-US" dirty="0" smtClean="0"/>
              <a:t>Hydro, other?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Inclusion of Leech River / Devil’s Mountain Fault Systems (southern Vancouver Island)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ym typeface="Wingdings" pitchFamily="2" charset="2"/>
              </a:rPr>
              <a:t>Stepped Cascadia in-slab sources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ym typeface="Wingdings" pitchFamily="2" charset="2"/>
              </a:rPr>
              <a:t>Revision of slip rates for some fault sources (e.g. Eastern Denali, YK)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ym typeface="Wingdings" pitchFamily="2" charset="2"/>
              </a:rPr>
              <a:t>Simplification of Eastern source model?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Modified Western Source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Modification of some area sources to better reflect historical seismicity and geologic structure:</a:t>
            </a:r>
          </a:p>
          <a:p>
            <a:pPr lvl="1"/>
            <a:r>
              <a:rPr lang="en-US" dirty="0" smtClean="0"/>
              <a:t>Added sources bounding the Rocky Mountain Trench</a:t>
            </a:r>
          </a:p>
          <a:p>
            <a:pPr lvl="1"/>
            <a:r>
              <a:rPr lang="en-US" dirty="0" smtClean="0"/>
              <a:t>Split Coast Mountains (CST) into two narrower zones to better reflect geologic structure and seismicity</a:t>
            </a:r>
          </a:p>
          <a:p>
            <a:pPr lvl="1"/>
            <a:r>
              <a:rPr lang="en-US" dirty="0" smtClean="0"/>
              <a:t>Split Puget Sound Deep and extended landward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/>
              <a:t>Modified Western Source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135380"/>
            <a:ext cx="8016240" cy="5615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135380"/>
            <a:ext cx="8016240" cy="5615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019800"/>
            <a:ext cx="12266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2015 NBCC</a:t>
            </a:r>
          </a:p>
          <a:p>
            <a:pPr algn="ctr"/>
            <a:r>
              <a:rPr lang="en-US" dirty="0" smtClean="0"/>
              <a:t>Modified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5.3.2: Smoothed Seismicity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Initial smoothed seismicity models developed using fixed-kernel smoothing have been generated:</a:t>
            </a:r>
          </a:p>
          <a:p>
            <a:pPr lvl="1"/>
            <a:r>
              <a:rPr lang="en-US" sz="2200" dirty="0" smtClean="0"/>
              <a:t>Using OQ HMTK implementation</a:t>
            </a:r>
          </a:p>
          <a:p>
            <a:pPr lvl="1"/>
            <a:r>
              <a:rPr lang="en-US" sz="2200" dirty="0" smtClean="0"/>
              <a:t>Uses a smoothing kernel of 50 km, b-value=1.0 and </a:t>
            </a:r>
            <a:r>
              <a:rPr lang="en-US" sz="2200" dirty="0" err="1" smtClean="0"/>
              <a:t>Mmin</a:t>
            </a:r>
            <a:r>
              <a:rPr lang="en-US" sz="2200" dirty="0"/>
              <a:t>=</a:t>
            </a:r>
            <a:r>
              <a:rPr lang="en-US" sz="2200" dirty="0" smtClean="0"/>
              <a:t>3.0</a:t>
            </a:r>
          </a:p>
          <a:p>
            <a:pPr lvl="1"/>
            <a:r>
              <a:rPr lang="en-US" sz="2200" dirty="0" smtClean="0"/>
              <a:t>Use </a:t>
            </a:r>
            <a:r>
              <a:rPr lang="en-US" sz="2200" dirty="0" err="1" smtClean="0"/>
              <a:t>declustered</a:t>
            </a:r>
            <a:r>
              <a:rPr lang="en-US" sz="2200" dirty="0" smtClean="0"/>
              <a:t> catalogue</a:t>
            </a:r>
          </a:p>
          <a:p>
            <a:pPr lvl="1"/>
            <a:r>
              <a:rPr lang="en-US" sz="2200" dirty="0" smtClean="0"/>
              <a:t>A grid of activity rates has been produced</a:t>
            </a:r>
          </a:p>
          <a:p>
            <a:r>
              <a:rPr lang="en-US" sz="2600" dirty="0" smtClean="0"/>
              <a:t>Not yet convinced by the results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</a:rPr>
              <a:t>Elliptical nature of smoothed model suggests distances are based on </a:t>
            </a:r>
            <a:r>
              <a:rPr lang="en-US" sz="2200" dirty="0" err="1" smtClean="0">
                <a:solidFill>
                  <a:srgbClr val="FF0000"/>
                </a:solidFill>
              </a:rPr>
              <a:t>lat</a:t>
            </a:r>
            <a:r>
              <a:rPr lang="en-US" sz="2200" dirty="0" smtClean="0">
                <a:solidFill>
                  <a:srgbClr val="FF0000"/>
                </a:solidFill>
              </a:rPr>
              <a:t>/</a:t>
            </a:r>
            <a:r>
              <a:rPr lang="en-US" sz="2200" dirty="0" err="1" smtClean="0">
                <a:solidFill>
                  <a:srgbClr val="FF0000"/>
                </a:solidFill>
              </a:rPr>
              <a:t>lon</a:t>
            </a:r>
            <a:r>
              <a:rPr lang="en-US" sz="2200" dirty="0" smtClean="0">
                <a:solidFill>
                  <a:srgbClr val="FF0000"/>
                </a:solidFill>
              </a:rPr>
              <a:t> in degrees rather than in km</a:t>
            </a:r>
          </a:p>
        </p:txBody>
      </p:sp>
    </p:spTree>
    <p:extLst>
      <p:ext uri="{BB962C8B-B14F-4D97-AF65-F5344CB8AC3E}">
        <p14:creationId xmlns:p14="http://schemas.microsoft.com/office/powerpoint/2010/main" val="16550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8321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78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5457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77" y="306911"/>
            <a:ext cx="6003023" cy="6328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3200400" cy="2239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5.3.3 Leech </a:t>
            </a:r>
            <a:r>
              <a:rPr lang="en-US" sz="3600" dirty="0" smtClean="0"/>
              <a:t>River / Devil’s </a:t>
            </a:r>
            <a:r>
              <a:rPr lang="en-US" sz="3600" dirty="0" err="1" smtClean="0"/>
              <a:t>Mtn</a:t>
            </a:r>
            <a:r>
              <a:rPr lang="en-US" sz="3600" dirty="0" smtClean="0"/>
              <a:t> Fault System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362200"/>
            <a:ext cx="3200400" cy="4272897"/>
          </a:xfrm>
        </p:spPr>
        <p:txBody>
          <a:bodyPr>
            <a:normAutofit/>
          </a:bodyPr>
          <a:lstStyle/>
          <a:p>
            <a:r>
              <a:rPr lang="en-CA" sz="1800" dirty="0"/>
              <a:t>T</a:t>
            </a:r>
            <a:r>
              <a:rPr lang="en-CA" sz="1800" dirty="0" smtClean="0"/>
              <a:t>wo </a:t>
            </a:r>
            <a:r>
              <a:rPr lang="en-CA" sz="1800" dirty="0"/>
              <a:t>studies have identified potentially active crustal faults in the southern Vancouver Island </a:t>
            </a:r>
            <a:r>
              <a:rPr lang="en-CA" sz="1800" dirty="0" smtClean="0"/>
              <a:t>region</a:t>
            </a:r>
          </a:p>
          <a:p>
            <a:r>
              <a:rPr lang="en-CA" sz="1800" dirty="0"/>
              <a:t>T</a:t>
            </a:r>
            <a:r>
              <a:rPr lang="en-CA" sz="1800" dirty="0" smtClean="0"/>
              <a:t>ectonically </a:t>
            </a:r>
            <a:r>
              <a:rPr lang="en-CA" sz="1800" dirty="0"/>
              <a:t>driven Holocene </a:t>
            </a:r>
            <a:r>
              <a:rPr lang="en-CA" sz="1800" dirty="0" smtClean="0"/>
              <a:t>faulting identified  </a:t>
            </a:r>
            <a:r>
              <a:rPr lang="en-CA" sz="1800" dirty="0"/>
              <a:t>in the Leech River Valley </a:t>
            </a:r>
            <a:endParaRPr lang="en-CA" sz="1800" dirty="0" smtClean="0"/>
          </a:p>
          <a:p>
            <a:r>
              <a:rPr lang="en-CA" sz="1800" dirty="0" smtClean="0"/>
              <a:t>DMF included in USGS model</a:t>
            </a:r>
          </a:p>
          <a:p>
            <a:r>
              <a:rPr lang="en-CA" sz="1800" dirty="0" smtClean="0"/>
              <a:t>LRF used in BC-Hydro model</a:t>
            </a:r>
          </a:p>
          <a:p>
            <a:endParaRPr lang="en-CA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8828"/>
            <a:ext cx="6876288" cy="59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LRF/DMF Logic Tree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6883400" cy="32258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4419600"/>
            <a:ext cx="8229600" cy="2209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slip rate is given based on </a:t>
            </a:r>
            <a:r>
              <a:rPr lang="en-AU" sz="2400" dirty="0" smtClean="0"/>
              <a:t>slip </a:t>
            </a:r>
            <a:r>
              <a:rPr lang="en-AU" sz="2400" dirty="0"/>
              <a:t>rates of </a:t>
            </a:r>
            <a:r>
              <a:rPr lang="en-CA" sz="2400" dirty="0"/>
              <a:t>Johnson</a:t>
            </a:r>
            <a:r>
              <a:rPr lang="en-CA" sz="2400" i="1" dirty="0"/>
              <a:t> et al.</a:t>
            </a:r>
            <a:r>
              <a:rPr lang="en-CA" sz="2400" dirty="0"/>
              <a:t> (2001</a:t>
            </a:r>
            <a:r>
              <a:rPr lang="en-CA" sz="2400" dirty="0" smtClean="0"/>
              <a:t>)</a:t>
            </a:r>
          </a:p>
          <a:p>
            <a:pPr lvl="0"/>
            <a:r>
              <a:rPr lang="en-AU" sz="2400" dirty="0" err="1"/>
              <a:t>Seismogenic</a:t>
            </a:r>
            <a:r>
              <a:rPr lang="en-AU" sz="2400" dirty="0"/>
              <a:t> thickness = 15 km (down-dip fault width approx. 16 km)</a:t>
            </a:r>
            <a:endParaRPr lang="en-CA" sz="2400" dirty="0"/>
          </a:p>
          <a:p>
            <a:r>
              <a:rPr lang="en-AU" sz="2400" dirty="0"/>
              <a:t>Fault dip = 70 </a:t>
            </a:r>
            <a:r>
              <a:rPr lang="en-AU" sz="2400" dirty="0" smtClean="0"/>
              <a:t>degrees to North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702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Short Period Impacts of SWBC Faults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676400"/>
            <a:ext cx="866394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6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676400"/>
            <a:ext cx="8778240" cy="4400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Period Impacts of SWBC 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5.3.8: Dipping </a:t>
            </a:r>
            <a:r>
              <a:rPr lang="en-CA" dirty="0" smtClean="0"/>
              <a:t>Source </a:t>
            </a:r>
            <a:r>
              <a:rPr lang="en-CA" dirty="0"/>
              <a:t>for Puget </a:t>
            </a:r>
            <a:r>
              <a:rPr lang="en-CA" dirty="0" smtClean="0"/>
              <a:t>Sound: Option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 lnSpcReduction="10000"/>
          </a:bodyPr>
          <a:lstStyle/>
          <a:p>
            <a:r>
              <a:rPr lang="en-CA" sz="2000" dirty="0" smtClean="0"/>
              <a:t>Distribute activity rates for the intraslab GTP zone  across three </a:t>
            </a:r>
            <a:r>
              <a:rPr lang="en-CA" sz="2000" dirty="0" err="1" smtClean="0"/>
              <a:t>appox</a:t>
            </a:r>
            <a:r>
              <a:rPr lang="en-CA" sz="2000" dirty="0" smtClean="0"/>
              <a:t> equal area sources at different depths</a:t>
            </a:r>
          </a:p>
          <a:p>
            <a:r>
              <a:rPr lang="en-CA" sz="2000" dirty="0" smtClean="0"/>
              <a:t>The </a:t>
            </a:r>
            <a:r>
              <a:rPr lang="en-CA" sz="2000" dirty="0"/>
              <a:t>2015 model </a:t>
            </a:r>
            <a:r>
              <a:rPr lang="en-CA" sz="2000" dirty="0" smtClean="0"/>
              <a:t>used </a:t>
            </a:r>
            <a:r>
              <a:rPr lang="en-CA" sz="2000" dirty="0"/>
              <a:t>a simple “flat” source zone at </a:t>
            </a:r>
            <a:r>
              <a:rPr lang="en-CA" sz="2000" dirty="0" smtClean="0"/>
              <a:t>50 km </a:t>
            </a:r>
            <a:r>
              <a:rPr lang="en-CA" sz="2000" dirty="0"/>
              <a:t>that </a:t>
            </a:r>
            <a:r>
              <a:rPr lang="en-CA" sz="2000" dirty="0" smtClean="0"/>
              <a:t>undelays </a:t>
            </a:r>
            <a:r>
              <a:rPr lang="en-CA" sz="2000" dirty="0"/>
              <a:t>the crustal source </a:t>
            </a:r>
            <a:r>
              <a:rPr lang="en-CA" sz="2000" dirty="0" smtClean="0"/>
              <a:t>zone</a:t>
            </a:r>
          </a:p>
          <a:p>
            <a:r>
              <a:rPr lang="en-CA" sz="2000" dirty="0" smtClean="0"/>
              <a:t>Seismicity TG suggests representing the dipping slab more appropriately</a:t>
            </a:r>
          </a:p>
          <a:p>
            <a:r>
              <a:rPr lang="en-CA" sz="2000" dirty="0" smtClean="0"/>
              <a:t>2015 GTP source becomes deeper as it approaches mainland</a:t>
            </a:r>
          </a:p>
          <a:p>
            <a:r>
              <a:rPr lang="en-CA" sz="2000" dirty="0" smtClean="0"/>
              <a:t>Hazard is reduced by about 4-12%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66" y="1620819"/>
            <a:ext cx="39793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CA" dirty="0"/>
              <a:t>5.3.8: Dipping </a:t>
            </a:r>
            <a:r>
              <a:rPr lang="en-CA" dirty="0" smtClean="0"/>
              <a:t>Source </a:t>
            </a:r>
            <a:r>
              <a:rPr lang="en-CA" dirty="0"/>
              <a:t>for Puget </a:t>
            </a:r>
            <a:r>
              <a:rPr lang="en-CA" dirty="0" smtClean="0"/>
              <a:t>Sound: Option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077200" cy="1066799"/>
          </a:xfrm>
        </p:spPr>
        <p:txBody>
          <a:bodyPr>
            <a:normAutofit/>
          </a:bodyPr>
          <a:lstStyle/>
          <a:p>
            <a:r>
              <a:rPr lang="en-CA" sz="2000" dirty="0" smtClean="0"/>
              <a:t>Split GTP and treat as two (or three) independent sources</a:t>
            </a:r>
          </a:p>
          <a:p>
            <a:r>
              <a:rPr lang="en-CA" sz="2000" dirty="0" smtClean="0"/>
              <a:t>Move deep sources further landward to capture deep earthquakes</a:t>
            </a:r>
          </a:p>
          <a:p>
            <a:pPr lvl="1"/>
            <a:r>
              <a:rPr lang="en-CA" sz="1600" dirty="0" smtClean="0"/>
              <a:t>This may increase Vancouver’s short-period hazard from 2015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78249"/>
            <a:ext cx="6428406" cy="45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676400"/>
            <a:ext cx="9144000" cy="4803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GTP - 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GTP </a:t>
            </a:r>
            <a:r>
              <a:rPr lang="en-US" smtClean="0"/>
              <a:t>- East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676400"/>
            <a:ext cx="9144000" cy="48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5.3.4 Updated </a:t>
            </a:r>
            <a:r>
              <a:rPr lang="en-US" dirty="0" smtClean="0"/>
              <a:t>Cascadia Interface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672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New data suggests the average return period for Cascadia megathrust earthquakes is shorter (</a:t>
            </a:r>
            <a:r>
              <a:rPr lang="en-US" dirty="0" err="1" smtClean="0"/>
              <a:t>Goldfinger</a:t>
            </a:r>
            <a:r>
              <a:rPr lang="en-US" dirty="0" smtClean="0"/>
              <a:t> et al. 2016)</a:t>
            </a:r>
          </a:p>
          <a:p>
            <a:pPr lvl="1"/>
            <a:r>
              <a:rPr lang="en-US" dirty="0" smtClean="0"/>
              <a:t>2015 NBC assumed return period of 550 </a:t>
            </a:r>
            <a:r>
              <a:rPr lang="en-US" dirty="0" err="1" smtClean="0"/>
              <a:t>yrs</a:t>
            </a:r>
            <a:endParaRPr lang="en-US" dirty="0" smtClean="0"/>
          </a:p>
          <a:p>
            <a:pPr lvl="1"/>
            <a:r>
              <a:rPr lang="en-US" dirty="0" smtClean="0"/>
              <a:t>Identified 23 Holocene </a:t>
            </a:r>
            <a:r>
              <a:rPr lang="en-US" dirty="0" err="1"/>
              <a:t>turbidites</a:t>
            </a:r>
            <a:endParaRPr lang="en-US" dirty="0"/>
          </a:p>
          <a:p>
            <a:pPr lvl="1"/>
            <a:r>
              <a:rPr lang="en-US" dirty="0" smtClean="0"/>
              <a:t>New return period is estimated at 430 </a:t>
            </a:r>
            <a:r>
              <a:rPr lang="en-US" dirty="0" err="1" smtClean="0"/>
              <a:t>yrs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037189"/>
              </p:ext>
            </p:extLst>
          </p:nvPr>
        </p:nvGraphicFramePr>
        <p:xfrm>
          <a:off x="4419600" y="1417638"/>
          <a:ext cx="4572000" cy="52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33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5.4: Ground-Motion </a:t>
            </a:r>
            <a:r>
              <a:rPr lang="en-US" dirty="0" smtClean="0">
                <a:solidFill>
                  <a:srgbClr val="FF0000"/>
                </a:solidFill>
              </a:rPr>
              <a:t>Models for 2020 NBC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83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2015 NBC used Atkinson &amp; Adams (2013) GMMs using the referenced backbone approach:</a:t>
            </a:r>
          </a:p>
          <a:p>
            <a:pPr lvl="1"/>
            <a:r>
              <a:rPr lang="en-US" sz="2400" dirty="0" smtClean="0"/>
              <a:t>Upper &amp; lower models capture variability among models</a:t>
            </a:r>
          </a:p>
          <a:p>
            <a:pPr lvl="1"/>
            <a:r>
              <a:rPr lang="en-US" sz="2400" dirty="0" smtClean="0"/>
              <a:t>Simplifies hazard calculations/computationally efficient</a:t>
            </a:r>
          </a:p>
          <a:p>
            <a:r>
              <a:rPr lang="en-US" sz="2800" dirty="0" smtClean="0"/>
              <a:t>Several advances have been made in GM </a:t>
            </a:r>
            <a:r>
              <a:rPr lang="en-US" sz="2800" dirty="0" smtClean="0"/>
              <a:t>modelling </a:t>
            </a:r>
            <a:r>
              <a:rPr lang="en-US" sz="2800" dirty="0" smtClean="0"/>
              <a:t>since the AA13 models developed:</a:t>
            </a:r>
          </a:p>
          <a:p>
            <a:pPr lvl="1"/>
            <a:r>
              <a:rPr lang="en-US" sz="2400" dirty="0" smtClean="0"/>
              <a:t>NGA-West2 (AA13 informed by these models)</a:t>
            </a:r>
          </a:p>
          <a:p>
            <a:pPr lvl="1"/>
            <a:r>
              <a:rPr lang="en-US" sz="2400" dirty="0" smtClean="0"/>
              <a:t>NGA-East (seed models published – </a:t>
            </a:r>
            <a:r>
              <a:rPr lang="en-US" sz="2400" dirty="0" smtClean="0"/>
              <a:t>models for USGS hazard maps are available)</a:t>
            </a:r>
          </a:p>
          <a:p>
            <a:pPr lvl="2"/>
            <a:r>
              <a:rPr lang="en-US" sz="2000" dirty="0" smtClean="0"/>
              <a:t>Being implemented into OQ</a:t>
            </a:r>
            <a:endParaRPr lang="en-US" sz="2000" dirty="0" smtClean="0"/>
          </a:p>
          <a:p>
            <a:pPr lvl="1"/>
            <a:r>
              <a:rPr lang="en-US" sz="2400" dirty="0" smtClean="0"/>
              <a:t>NGA-Subduction (underway - no models available)</a:t>
            </a:r>
          </a:p>
          <a:p>
            <a:pPr lvl="1"/>
            <a:endParaRPr lang="en-US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327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792162"/>
          </a:xfrm>
        </p:spPr>
        <p:txBody>
          <a:bodyPr>
            <a:noAutofit/>
          </a:bodyPr>
          <a:lstStyle/>
          <a:p>
            <a:r>
              <a:rPr lang="en-US" sz="3800" dirty="0" smtClean="0"/>
              <a:t>5.4.1: Ground </a:t>
            </a:r>
            <a:r>
              <a:rPr lang="en-US" sz="3800" dirty="0" smtClean="0"/>
              <a:t>Motion Model – Crustal EQs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NGA West 2 (2014): 2/3 Weight (California/Global)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Abrahamson et al (1/6)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err="1" smtClean="0"/>
              <a:t>Boore</a:t>
            </a:r>
            <a:r>
              <a:rPr lang="en-US" dirty="0" smtClean="0"/>
              <a:t> et al (1/6)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Campbell &amp; </a:t>
            </a:r>
            <a:r>
              <a:rPr lang="en-US" dirty="0" err="1" smtClean="0"/>
              <a:t>Bozorgnia</a:t>
            </a:r>
            <a:r>
              <a:rPr lang="en-US" dirty="0" smtClean="0"/>
              <a:t> (1/6)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err="1" smtClean="0"/>
              <a:t>Chiou</a:t>
            </a:r>
            <a:r>
              <a:rPr lang="en-US" dirty="0" smtClean="0"/>
              <a:t> &amp; </a:t>
            </a:r>
            <a:r>
              <a:rPr lang="en-US" dirty="0" err="1" smtClean="0"/>
              <a:t>Youngs</a:t>
            </a:r>
            <a:r>
              <a:rPr lang="en-US" dirty="0" smtClean="0"/>
              <a:t> (1/6)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 err="1" smtClean="0"/>
              <a:t>Akkar</a:t>
            </a:r>
            <a:r>
              <a:rPr lang="en-US" dirty="0" smtClean="0"/>
              <a:t> et al (2014): 1/3 Weight (Europe/Middle East)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Shown to perform well for 2012 </a:t>
            </a:r>
            <a:r>
              <a:rPr lang="en-US" dirty="0" err="1" smtClean="0"/>
              <a:t>Haida</a:t>
            </a:r>
            <a:r>
              <a:rPr lang="en-US" dirty="0" smtClean="0"/>
              <a:t> </a:t>
            </a:r>
            <a:r>
              <a:rPr lang="en-US" dirty="0" err="1" smtClean="0"/>
              <a:t>Gwaii</a:t>
            </a:r>
            <a:r>
              <a:rPr lang="en-US" dirty="0" smtClean="0"/>
              <a:t> sequence (Allen &amp; </a:t>
            </a:r>
            <a:r>
              <a:rPr lang="en-US" dirty="0" err="1" smtClean="0"/>
              <a:t>Brillon</a:t>
            </a:r>
            <a:r>
              <a:rPr lang="en-US" dirty="0" smtClean="0"/>
              <a:t>, 2015)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smtClean="0"/>
              <a:t>NGA-West1 found to be suitable for Europe (Stafford, 2009)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8828"/>
            <a:ext cx="6876288" cy="59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345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Short 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Short 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34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Long </a:t>
            </a:r>
            <a:r>
              <a:rPr lang="en-US" sz="4000" dirty="0" smtClean="0">
                <a:solidFill>
                  <a:srgbClr val="FF0000"/>
                </a:solidFill>
              </a:rPr>
              <a:t>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2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Long </a:t>
            </a:r>
            <a:r>
              <a:rPr lang="en-US" sz="4000" dirty="0" smtClean="0">
                <a:solidFill>
                  <a:srgbClr val="FF0000"/>
                </a:solidFill>
              </a:rPr>
              <a:t>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8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NGA-W2 Short Period Differences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527820"/>
            <a:ext cx="866394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NGA-W2 Long Period Differences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43050"/>
            <a:ext cx="86868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Change in Crustal EQ GMPEs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Not much!</a:t>
            </a:r>
          </a:p>
          <a:p>
            <a:r>
              <a:rPr lang="en-CA" dirty="0" smtClean="0"/>
              <a:t>Slight increases at short periods</a:t>
            </a:r>
          </a:p>
          <a:p>
            <a:r>
              <a:rPr lang="en-CA" dirty="0" smtClean="0"/>
              <a:t>No significant changes at long periods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5.4.3: Ground </a:t>
            </a:r>
            <a:r>
              <a:rPr lang="en-US" dirty="0" smtClean="0"/>
              <a:t>Motion Model – Intraslab GMMs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800" dirty="0" smtClean="0"/>
              <a:t>Proposed GMMs: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Atkinson &amp; Boore (2003): 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Atkinson &amp; Boore </a:t>
            </a:r>
            <a:r>
              <a:rPr lang="en-US" sz="2400" dirty="0" smtClean="0"/>
              <a:t>(Cascadia; 2003</a:t>
            </a:r>
            <a:r>
              <a:rPr lang="en-US" sz="2400" dirty="0"/>
              <a:t>): </a:t>
            </a:r>
            <a:r>
              <a:rPr lang="en-US" sz="2400" dirty="0" smtClean="0"/>
              <a:t>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Garcia et al. (2005): 1/4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Zhao et al. (2006): </a:t>
            </a:r>
            <a:r>
              <a:rPr lang="en-US" sz="2400" dirty="0"/>
              <a:t>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Zhao et al. </a:t>
            </a:r>
            <a:r>
              <a:rPr lang="en-US" sz="2400" dirty="0" smtClean="0"/>
              <a:t>(Cascadia; 2006</a:t>
            </a:r>
            <a:r>
              <a:rPr lang="en-US" sz="2400" dirty="0"/>
              <a:t>)</a:t>
            </a:r>
            <a:r>
              <a:rPr lang="en-US" sz="2400" dirty="0" smtClean="0"/>
              <a:t>: 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Abrahamson et al (BC-Hydro; 2015): 1/4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800" dirty="0" err="1" smtClean="0"/>
              <a:t>Brillon</a:t>
            </a:r>
            <a:r>
              <a:rPr lang="en-US" sz="2800" dirty="0" smtClean="0"/>
              <a:t> (in prep) demonstrated that AB03 and Gea05 models best matched recorded data from Cascadia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" y="152400"/>
            <a:ext cx="2773680" cy="2362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Intraslab GMM Behavior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21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5.4.3: Ground </a:t>
            </a:r>
            <a:r>
              <a:rPr lang="en-US" dirty="0" smtClean="0"/>
              <a:t>Motion Model – Interface GMMs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800" dirty="0" smtClean="0"/>
              <a:t>Proposed GMMs: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Zhao et al. (2006): </a:t>
            </a:r>
            <a:r>
              <a:rPr lang="en-US" sz="2400" dirty="0"/>
              <a:t>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Zhao et al. </a:t>
            </a:r>
            <a:r>
              <a:rPr lang="en-US" sz="2400" dirty="0" smtClean="0"/>
              <a:t>(Cascadia; 2006</a:t>
            </a:r>
            <a:r>
              <a:rPr lang="en-US" sz="2400" dirty="0"/>
              <a:t>)</a:t>
            </a:r>
            <a:r>
              <a:rPr lang="en-US" sz="2400" dirty="0" smtClean="0"/>
              <a:t>: 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Atkinson &amp; Macias (2009): </a:t>
            </a:r>
            <a:r>
              <a:rPr lang="bg-BG" sz="2400" dirty="0" smtClean="0"/>
              <a:t>1/4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err="1" smtClean="0"/>
              <a:t>Ghofrani</a:t>
            </a:r>
            <a:r>
              <a:rPr lang="en-US" sz="2400" dirty="0" smtClean="0"/>
              <a:t> &amp; Atkinson (2014): 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err="1"/>
              <a:t>Ghofrani</a:t>
            </a:r>
            <a:r>
              <a:rPr lang="en-US" sz="2400" dirty="0"/>
              <a:t> &amp; Atkinson </a:t>
            </a:r>
            <a:r>
              <a:rPr lang="en-US" sz="2400" dirty="0" smtClean="0"/>
              <a:t>(Cascadia; 2014</a:t>
            </a:r>
            <a:r>
              <a:rPr lang="en-US" sz="2400" dirty="0"/>
              <a:t>): </a:t>
            </a:r>
            <a:r>
              <a:rPr lang="en-US" sz="2400" dirty="0" smtClean="0"/>
              <a:t>1/8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Abrahamson et al (BC-Hydro; 2015): 1/4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800" dirty="0" smtClean="0"/>
              <a:t>Similar representation of GMMs from 2015 model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Down-weight “Cascadia” models as they are less likely to be appropriate for Vancouver Island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09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39208"/>
            <a:ext cx="8321040" cy="4307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Opportunities </a:t>
            </a:r>
            <a:r>
              <a:rPr lang="en-US" dirty="0" smtClean="0"/>
              <a:t>for future catalogue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600200"/>
          </a:xfrm>
        </p:spPr>
        <p:txBody>
          <a:bodyPr>
            <a:normAutofit fontScale="92500"/>
          </a:bodyPr>
          <a:lstStyle/>
          <a:p>
            <a:r>
              <a:rPr lang="en-US" sz="2200" dirty="0" err="1" smtClean="0"/>
              <a:t>Yenier</a:t>
            </a:r>
            <a:r>
              <a:rPr lang="en-US" sz="2200" dirty="0" smtClean="0"/>
              <a:t> (2017) noted that GSC ML magnitudes were likely overestimated due to the use of Californian magnitude relations (i.e., Richter )</a:t>
            </a:r>
          </a:p>
          <a:p>
            <a:r>
              <a:rPr lang="en-US" sz="2200" dirty="0" smtClean="0"/>
              <a:t>May be a need to remediate catalogue magnitudes for future hazard assessments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949076" y="6400800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 err="1" smtClean="0"/>
              <a:t>Yenier</a:t>
            </a:r>
            <a:r>
              <a:rPr lang="en-US" dirty="0" smtClean="0"/>
              <a:t>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" y="152400"/>
            <a:ext cx="2773680" cy="2362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Interface GMM Behavior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88" y="0"/>
            <a:ext cx="621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34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Short 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3589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Short 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34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Long </a:t>
            </a:r>
            <a:r>
              <a:rPr lang="en-US" sz="4000" dirty="0" smtClean="0">
                <a:solidFill>
                  <a:srgbClr val="FF0000"/>
                </a:solidFill>
              </a:rPr>
              <a:t>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381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Long </a:t>
            </a:r>
            <a:r>
              <a:rPr lang="en-US" sz="4000" dirty="0" smtClean="0">
                <a:solidFill>
                  <a:srgbClr val="FF0000"/>
                </a:solidFill>
              </a:rPr>
              <a:t>Period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5.4.3: Ground </a:t>
            </a:r>
            <a:r>
              <a:rPr lang="en-US" dirty="0" smtClean="0"/>
              <a:t>Motion Model – Eastern GMMs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800" dirty="0" smtClean="0"/>
              <a:t>Potential GMMs: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Atkinson &amp; Adams (2013) – as used for 2015 NBC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Or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/>
              <a:t>Use NGA-East seed models</a:t>
            </a:r>
            <a:r>
              <a:rPr lang="en-US" sz="2400" dirty="0"/>
              <a:t> </a:t>
            </a:r>
            <a:r>
              <a:rPr lang="en-US" sz="2400" dirty="0" smtClean="0"/>
              <a:t>(e.g. </a:t>
            </a:r>
            <a:r>
              <a:rPr lang="en-US" sz="2400" dirty="0" err="1" smtClean="0"/>
              <a:t>Yenier</a:t>
            </a:r>
            <a:r>
              <a:rPr lang="en-US" sz="2400" dirty="0" smtClean="0"/>
              <a:t> &amp; Atkinson, 2015)</a:t>
            </a:r>
          </a:p>
        </p:txBody>
      </p:sp>
    </p:spTree>
    <p:extLst>
      <p:ext uri="{BB962C8B-B14F-4D97-AF65-F5344CB8AC3E}">
        <p14:creationId xmlns:p14="http://schemas.microsoft.com/office/powerpoint/2010/main" val="9232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" y="152400"/>
            <a:ext cx="2545080" cy="200453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SCR GMM Behavior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2156936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from the 2012-06-19 </a:t>
            </a:r>
          </a:p>
          <a:p>
            <a:r>
              <a:rPr lang="en-US" sz="1400" dirty="0" smtClean="0"/>
              <a:t>Mw 5.0 Moe, Australia earthquake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0" y="0"/>
            <a:ext cx="6717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07" y="274638"/>
            <a:ext cx="858218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Updated Hazard </a:t>
            </a:r>
            <a:r>
              <a:rPr lang="en-US" dirty="0" smtClean="0"/>
              <a:t>Calculations for SW </a:t>
            </a:r>
            <a:r>
              <a:rPr lang="en-US" dirty="0" smtClean="0"/>
              <a:t>BC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7" y="2286000"/>
            <a:ext cx="858218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5.5: Engineering </a:t>
            </a:r>
            <a:r>
              <a:rPr lang="en-US" dirty="0" smtClean="0"/>
              <a:t>Applications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 pitchFamily="2" charset="2"/>
              </a:rPr>
              <a:t>Near-fault design ground motions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Define “near-fault”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Guidance on selecting ground motion time-histories for near-fault sites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Other considerations?</a:t>
            </a:r>
          </a:p>
          <a:p>
            <a:r>
              <a:rPr lang="en-CA" dirty="0" smtClean="0">
                <a:sym typeface="Wingdings" pitchFamily="2" charset="2"/>
              </a:rPr>
              <a:t>Consideration of long-duration </a:t>
            </a:r>
            <a:r>
              <a:rPr lang="en-CA" dirty="0" err="1" smtClean="0">
                <a:sym typeface="Wingdings" pitchFamily="2" charset="2"/>
              </a:rPr>
              <a:t>Cascadia</a:t>
            </a:r>
            <a:r>
              <a:rPr lang="en-CA" dirty="0" smtClean="0">
                <a:sym typeface="Wingdings" pitchFamily="2" charset="2"/>
              </a:rPr>
              <a:t> </a:t>
            </a:r>
            <a:r>
              <a:rPr lang="en-CA" dirty="0" err="1" smtClean="0">
                <a:sym typeface="Wingdings" pitchFamily="2" charset="2"/>
              </a:rPr>
              <a:t>subduction</a:t>
            </a:r>
            <a:r>
              <a:rPr lang="en-CA" dirty="0" smtClean="0">
                <a:sym typeface="Wingdings" pitchFamily="2" charset="2"/>
              </a:rPr>
              <a:t> motion (non-time-history analysis)</a:t>
            </a:r>
            <a:endParaRPr lang="en-US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5.5.8: Cross-Committee </a:t>
            </a:r>
            <a:r>
              <a:rPr lang="en-US" dirty="0" smtClean="0"/>
              <a:t>Coordination </a:t>
            </a:r>
            <a:br>
              <a:rPr lang="en-US" dirty="0" smtClean="0"/>
            </a:br>
            <a:r>
              <a:rPr lang="en-US" dirty="0" smtClean="0"/>
              <a:t>with SC-HSB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TG recommended that SC-HSB be made aware of the trend in the updated seismicity values particularly in the west, and potential values exceeding current threshold </a:t>
            </a:r>
          </a:p>
          <a:p>
            <a:pPr lvl="1"/>
            <a:r>
              <a:rPr lang="en-CA" dirty="0" smtClean="0"/>
              <a:t>Sa(0.2) ≤ 1.8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Item 5.2.2: </a:t>
            </a:r>
            <a:r>
              <a:rPr lang="en-US" dirty="0"/>
              <a:t>Add </a:t>
            </a:r>
            <a:r>
              <a:rPr lang="en-US" dirty="0" smtClean="0"/>
              <a:t>catalogue </a:t>
            </a:r>
            <a:r>
              <a:rPr lang="en-US" dirty="0" err="1" smtClean="0"/>
              <a:t>declustering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r>
              <a:rPr lang="en-US" sz="2200" dirty="0"/>
              <a:t> </a:t>
            </a:r>
            <a:r>
              <a:rPr lang="en-US" sz="2200" dirty="0" smtClean="0"/>
              <a:t>Have applied the Gardner &amp; </a:t>
            </a:r>
            <a:r>
              <a:rPr lang="en-US" sz="2200" dirty="0" err="1" smtClean="0"/>
              <a:t>Knopoff</a:t>
            </a:r>
            <a:r>
              <a:rPr lang="en-US" sz="2200" dirty="0" smtClean="0"/>
              <a:t> </a:t>
            </a:r>
            <a:r>
              <a:rPr lang="en-US" sz="2200" dirty="0" err="1" smtClean="0"/>
              <a:t>declustering</a:t>
            </a:r>
            <a:r>
              <a:rPr lang="en-US" sz="2200" dirty="0" smtClean="0"/>
              <a:t> algorithm as implemented in the OQ Hazard </a:t>
            </a:r>
            <a:r>
              <a:rPr lang="en-US" sz="2200" dirty="0" err="1" smtClean="0"/>
              <a:t>Modeller’s</a:t>
            </a:r>
            <a:r>
              <a:rPr lang="en-US" sz="2200" dirty="0" smtClean="0"/>
              <a:t> Toolkit</a:t>
            </a:r>
          </a:p>
          <a:p>
            <a:r>
              <a:rPr lang="en-US" sz="2200" dirty="0" smtClean="0"/>
              <a:t>Intended to remove “dependent events”</a:t>
            </a:r>
          </a:p>
          <a:p>
            <a:r>
              <a:rPr lang="en-US" sz="2200" dirty="0" smtClean="0"/>
              <a:t>Calculated magnitude-frequency statistics for all zones based on non-</a:t>
            </a:r>
            <a:r>
              <a:rPr lang="en-US" sz="2200" dirty="0" err="1" smtClean="0"/>
              <a:t>declustered</a:t>
            </a:r>
            <a:r>
              <a:rPr lang="en-US" sz="2200" dirty="0" smtClean="0"/>
              <a:t> and non-</a:t>
            </a:r>
            <a:r>
              <a:rPr lang="en-US" sz="2200" dirty="0" err="1" smtClean="0"/>
              <a:t>declustered</a:t>
            </a:r>
            <a:r>
              <a:rPr lang="en-US" sz="2200" dirty="0" smtClean="0"/>
              <a:t> catalogues</a:t>
            </a:r>
          </a:p>
          <a:p>
            <a:r>
              <a:rPr lang="en-US" sz="2200" dirty="0" smtClean="0"/>
              <a:t>Zone-specific results are here:</a:t>
            </a:r>
          </a:p>
          <a:p>
            <a:pPr lvl="1"/>
            <a:r>
              <a:rPr lang="en-US" sz="1800" dirty="0" smtClean="0"/>
              <a:t>Non-</a:t>
            </a:r>
            <a:r>
              <a:rPr lang="en-US" sz="1800" dirty="0" err="1" smtClean="0"/>
              <a:t>declusterd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github.com/treviallen/2020_gsc_nshm/blob/master/sources/area_sources/2020_H_model/full_catalogue/2020_H_model_MFD.full.MERGE.pdf</a:t>
            </a:r>
            <a:endParaRPr lang="en-US" sz="1800" dirty="0" smtClean="0"/>
          </a:p>
          <a:p>
            <a:pPr lvl="1"/>
            <a:r>
              <a:rPr lang="en-US" sz="1800" dirty="0" err="1" smtClean="0"/>
              <a:t>Declusterd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github.com/treviallen/2020_gsc_nshm/blob/master/sources/area_sources/2020_H_model/declustered/2020_H_model_MFD.decl.MERGE.pdf</a:t>
            </a:r>
            <a:endParaRPr lang="en-US" sz="1800" dirty="0" smtClean="0"/>
          </a:p>
          <a:p>
            <a:r>
              <a:rPr lang="en-US" sz="2200" dirty="0" smtClean="0"/>
              <a:t>Note: some b-values and b-value uncertainties should be “fixed”</a:t>
            </a:r>
          </a:p>
          <a:p>
            <a:r>
              <a:rPr lang="en-US" sz="2200" dirty="0" smtClean="0"/>
              <a:t>Consider grouping zones by geologic domains to ensure more robust statistics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75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White Papers are currently being drafted:</a:t>
            </a:r>
          </a:p>
          <a:p>
            <a:pPr lvl="1"/>
            <a:r>
              <a:rPr lang="en-US" dirty="0" smtClean="0"/>
              <a:t>Modified dipping slab sources</a:t>
            </a:r>
          </a:p>
          <a:p>
            <a:pPr lvl="1"/>
            <a:r>
              <a:rPr lang="en-US" dirty="0" smtClean="0"/>
              <a:t>SW BC faults</a:t>
            </a:r>
          </a:p>
          <a:p>
            <a:pPr lvl="1"/>
            <a:r>
              <a:rPr lang="en-US" dirty="0" smtClean="0"/>
              <a:t>Floating ruptures</a:t>
            </a:r>
          </a:p>
          <a:p>
            <a:pPr lvl="1"/>
            <a:r>
              <a:rPr lang="en-US" dirty="0" smtClean="0"/>
              <a:t>GMM cut-off distances</a:t>
            </a:r>
          </a:p>
          <a:p>
            <a:pPr lvl="1"/>
            <a:r>
              <a:rPr lang="en-US" dirty="0" smtClean="0"/>
              <a:t>Rationale for GMM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299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Declustering</a:t>
            </a:r>
            <a:r>
              <a:rPr lang="en-US" dirty="0"/>
              <a:t>: </a:t>
            </a:r>
            <a:r>
              <a:rPr lang="en-US" dirty="0" smtClean="0"/>
              <a:t>Southwestern 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283"/>
            <a:ext cx="9144000" cy="4818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declusterd</a:t>
            </a:r>
            <a:r>
              <a:rPr lang="en-US" dirty="0" smtClean="0"/>
              <a:t> Catalogue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16780</TotalTime>
  <Words>1134</Words>
  <Application>Microsoft Macintosh PowerPoint</Application>
  <PresentationFormat>On-screen Show (4:3)</PresentationFormat>
  <Paragraphs>174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Wingdings</vt:lpstr>
      <vt:lpstr>Arial</vt:lpstr>
      <vt:lpstr>Office Theme</vt:lpstr>
      <vt:lpstr>Seismicity TG Report</vt:lpstr>
      <vt:lpstr>Updated Hazard Calculations for SW BC</vt:lpstr>
      <vt:lpstr>Item 5.2.1</vt:lpstr>
      <vt:lpstr>PowerPoint Presentation</vt:lpstr>
      <vt:lpstr>PowerPoint Presentation</vt:lpstr>
      <vt:lpstr>Opportunities for future catalogue improvements</vt:lpstr>
      <vt:lpstr>Item 5.2.2: Add catalogue declustering</vt:lpstr>
      <vt:lpstr>Declustering: Southwestern BC</vt:lpstr>
      <vt:lpstr>Non-declusterd Catalogue</vt:lpstr>
      <vt:lpstr>Declusterd Catalogue</vt:lpstr>
      <vt:lpstr>Declustering: Western Arctic</vt:lpstr>
      <vt:lpstr>Non-declusterd Catalogue</vt:lpstr>
      <vt:lpstr>Declusterd Catalogue</vt:lpstr>
      <vt:lpstr>Non-declusterd Catalogue</vt:lpstr>
      <vt:lpstr>Declusterd Catalogue</vt:lpstr>
      <vt:lpstr>Declustering: Rocky Mtns</vt:lpstr>
      <vt:lpstr>Non-declusterd Catalogue</vt:lpstr>
      <vt:lpstr>Declusterd Catalogue</vt:lpstr>
      <vt:lpstr>Non-declusterd Catalogue</vt:lpstr>
      <vt:lpstr>Declusterd Catalogue</vt:lpstr>
      <vt:lpstr>Non-declusterd Catalogue</vt:lpstr>
      <vt:lpstr>Declusterd Catalogue</vt:lpstr>
      <vt:lpstr>Declustering: Eastern Canada</vt:lpstr>
      <vt:lpstr>Non-declusterd Catalogue</vt:lpstr>
      <vt:lpstr>Declusterd Catalogue</vt:lpstr>
      <vt:lpstr>Non-declustered b-value</vt:lpstr>
      <vt:lpstr>Declustered b-value</vt:lpstr>
      <vt:lpstr>Rates of MW 5.0 (Non-declusterd)</vt:lpstr>
      <vt:lpstr>Rates of MW 5.0 (Declusterd)</vt:lpstr>
      <vt:lpstr>Rates of MW 6.0 (Non-declusterd)</vt:lpstr>
      <vt:lpstr>Rates of MW 6.0 (Declusterd)</vt:lpstr>
      <vt:lpstr>5.3.1: Seismic Source Model</vt:lpstr>
      <vt:lpstr>Modified Western Source Model</vt:lpstr>
      <vt:lpstr>Modified Western Source Model</vt:lpstr>
      <vt:lpstr>5.3.2: Smoothed Seismicity</vt:lpstr>
      <vt:lpstr>PowerPoint Presentation</vt:lpstr>
      <vt:lpstr>PowerPoint Presentation</vt:lpstr>
      <vt:lpstr>PowerPoint Presentation</vt:lpstr>
      <vt:lpstr>5.3.3 Leech River / Devil’s Mtn Fault System</vt:lpstr>
      <vt:lpstr>LRF/DMF Logic Tree</vt:lpstr>
      <vt:lpstr>Short Period Impacts of SWBC Faults</vt:lpstr>
      <vt:lpstr>Long Period Impacts of SWBC Faults</vt:lpstr>
      <vt:lpstr>5.3.8: Dipping Source for Puget Sound: Option 1 </vt:lpstr>
      <vt:lpstr>5.3.8: Dipping Source for Puget Sound: Option 2 </vt:lpstr>
      <vt:lpstr>GTP - West</vt:lpstr>
      <vt:lpstr>GTP - East</vt:lpstr>
      <vt:lpstr>5.3.4 Updated Cascadia Interface Rates</vt:lpstr>
      <vt:lpstr>5.4: Ground-Motion Models for 2020 NBC</vt:lpstr>
      <vt:lpstr>5.4.1: Ground Motion Model – Crustal EQs</vt:lpstr>
      <vt:lpstr>PowerPoint Presentation</vt:lpstr>
      <vt:lpstr>PowerPoint Presentation</vt:lpstr>
      <vt:lpstr>PowerPoint Presentation</vt:lpstr>
      <vt:lpstr>PowerPoint Presentation</vt:lpstr>
      <vt:lpstr>NGA-W2 Short Period Differences</vt:lpstr>
      <vt:lpstr>NGA-W2 Long Period Differences</vt:lpstr>
      <vt:lpstr>Impact of Change in Crustal EQ GMPEs</vt:lpstr>
      <vt:lpstr>5.4.3: Ground Motion Model – Intraslab GMMs</vt:lpstr>
      <vt:lpstr>Intraslab GMM Behavior</vt:lpstr>
      <vt:lpstr>5.4.3: Ground Motion Model – Interface GMMs</vt:lpstr>
      <vt:lpstr>Interface GMM Behavior</vt:lpstr>
      <vt:lpstr>PowerPoint Presentation</vt:lpstr>
      <vt:lpstr>PowerPoint Presentation</vt:lpstr>
      <vt:lpstr>PowerPoint Presentation</vt:lpstr>
      <vt:lpstr>PowerPoint Presentation</vt:lpstr>
      <vt:lpstr>5.4.3: Ground Motion Model – Eastern GMMs</vt:lpstr>
      <vt:lpstr>SCR GMM Behavior</vt:lpstr>
      <vt:lpstr>Updated Hazard Calculations for SW BC</vt:lpstr>
      <vt:lpstr>5.5: Engineering Applications</vt:lpstr>
      <vt:lpstr>5.5.8: Cross-Committee Coordination  with SC-HSB</vt:lpstr>
      <vt:lpstr>Documentation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Amplification TG Report</dc:title>
  <dc:creator>T Onur</dc:creator>
  <cp:lastModifiedBy>Allen   Trevor</cp:lastModifiedBy>
  <cp:revision>169</cp:revision>
  <dcterms:created xsi:type="dcterms:W3CDTF">2006-08-16T00:00:00Z</dcterms:created>
  <dcterms:modified xsi:type="dcterms:W3CDTF">2017-08-30T12:58:43Z</dcterms:modified>
</cp:coreProperties>
</file>